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75" r:id="rId8"/>
    <p:sldId id="271" r:id="rId9"/>
    <p:sldId id="262" r:id="rId10"/>
    <p:sldId id="265" r:id="rId11"/>
    <p:sldId id="281" r:id="rId12"/>
    <p:sldId id="266" r:id="rId13"/>
    <p:sldId id="267" r:id="rId14"/>
    <p:sldId id="272" r:id="rId15"/>
    <p:sldId id="273" r:id="rId16"/>
    <p:sldId id="269" r:id="rId17"/>
    <p:sldId id="270" r:id="rId18"/>
    <p:sldId id="276" r:id="rId19"/>
    <p:sldId id="27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7C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DBD91-C322-4881-AB5D-57B092C3321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E9D3-056F-4F20-88A0-3375488F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8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5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6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2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1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2D85-3E36-439B-802C-046A94BA7D1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17B6-5AA2-41BB-94CF-97FE67AB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7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"/>
          <a:stretch/>
        </p:blipFill>
        <p:spPr>
          <a:xfrm>
            <a:off x="5607528" y="1124744"/>
            <a:ext cx="3536472" cy="468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4625"/>
            <a:ext cx="5688632" cy="3528391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ETIKA I MORAL U PISANJU NAUČNO-ISTRAŽIVAČKOG RADA</a:t>
            </a:r>
            <a:b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plagijatorstvo i duplikati </a:t>
            </a:r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844752"/>
            <a:ext cx="5544616" cy="1752600"/>
          </a:xfrm>
        </p:spPr>
        <p:txBody>
          <a:bodyPr>
            <a:normAutofit/>
          </a:bodyPr>
          <a:lstStyle/>
          <a:p>
            <a:r>
              <a:rPr lang="sr-Latn-RS" sz="2600" b="1" i="1" dirty="0" smtClean="0">
                <a:solidFill>
                  <a:srgbClr val="FF0000"/>
                </a:solidFill>
              </a:rPr>
              <a:t>Prof. dr Vladimir Kukolj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2420889"/>
            <a:ext cx="5688632" cy="2808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 SE SME, A ŠTA NE SME</a:t>
            </a:r>
          </a:p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PRILIKOM PISANJA RADA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15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15343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LAŽNO AUTORSTVO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31171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000" b="1" dirty="0" smtClean="0"/>
              <a:t>- </a:t>
            </a:r>
            <a:r>
              <a:rPr lang="en-US" sz="3000" b="1" dirty="0" err="1" smtClean="0"/>
              <a:t>navođenje</a:t>
            </a:r>
            <a:r>
              <a:rPr lang="en-US" sz="3000" b="1" dirty="0" smtClean="0"/>
              <a:t> </a:t>
            </a:r>
            <a:r>
              <a:rPr lang="en-US" sz="3000" b="1" dirty="0" err="1"/>
              <a:t>kao</a:t>
            </a:r>
            <a:r>
              <a:rPr lang="en-US" sz="3000" b="1" dirty="0"/>
              <a:t> </a:t>
            </a:r>
            <a:r>
              <a:rPr lang="en-US" sz="3000" b="1" dirty="0" err="1"/>
              <a:t>autora</a:t>
            </a:r>
            <a:r>
              <a:rPr lang="en-US" sz="3000" b="1" dirty="0"/>
              <a:t> </a:t>
            </a:r>
            <a:r>
              <a:rPr lang="en-US" sz="3000" b="1" dirty="0" err="1"/>
              <a:t>lica</a:t>
            </a:r>
            <a:r>
              <a:rPr lang="en-US" sz="3000" b="1" dirty="0"/>
              <a:t> </a:t>
            </a:r>
            <a:r>
              <a:rPr lang="en-US" sz="3000" b="1" dirty="0" err="1"/>
              <a:t>koje</a:t>
            </a:r>
            <a:r>
              <a:rPr lang="en-US" sz="3000" b="1" dirty="0"/>
              <a:t> </a:t>
            </a:r>
            <a:r>
              <a:rPr lang="en-US" sz="3000" b="1" dirty="0" err="1" smtClean="0"/>
              <a:t>nije</a:t>
            </a:r>
            <a:r>
              <a:rPr lang="sr-Latn-RS" sz="3000" b="1" dirty="0" smtClean="0"/>
              <a:t> </a:t>
            </a:r>
            <a:r>
              <a:rPr lang="en-US" sz="3000" b="1" dirty="0" err="1" smtClean="0"/>
              <a:t>učestvovalo</a:t>
            </a:r>
            <a:r>
              <a:rPr lang="en-US" sz="3000" b="1" dirty="0" smtClean="0"/>
              <a:t> </a:t>
            </a:r>
            <a:r>
              <a:rPr lang="en-US" sz="3000" b="1" dirty="0"/>
              <a:t>u </a:t>
            </a:r>
            <a:r>
              <a:rPr lang="en-US" sz="3000" b="1" dirty="0" err="1"/>
              <a:t>izradi</a:t>
            </a:r>
            <a:r>
              <a:rPr lang="en-US" sz="3000" b="1" dirty="0"/>
              <a:t> </a:t>
            </a:r>
            <a:r>
              <a:rPr lang="en-US" sz="3000" b="1" dirty="0" err="1"/>
              <a:t>rada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342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Učešće </a:t>
            </a:r>
            <a:r>
              <a:rPr 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autora</a:t>
            </a:r>
            <a:endParaRPr lang="sr-Latn-C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1925" indent="-1431925"/>
            <a:r>
              <a:rPr lang="sr-Latn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</a:t>
            </a:r>
            <a:r>
              <a:rPr lang="sr-Latn-C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800" dirty="0" smtClean="0"/>
              <a:t>– osoba koja preuzima intelektualnu odgovornost za prikazane rezultate istraživanja</a:t>
            </a:r>
            <a:endParaRPr lang="sr-Latn-C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430741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8638" indent="-1798638"/>
            <a:r>
              <a:rPr lang="sr-Latn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KOAUTOR</a:t>
            </a:r>
            <a:r>
              <a:rPr lang="sr-Latn-C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800" dirty="0" smtClean="0"/>
              <a:t>– osoba koja daje značajan intelektualni doprinos, teoretski ili ekperimentalni</a:t>
            </a:r>
            <a:endParaRPr lang="sr-Latn-C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852317"/>
            <a:ext cx="8280920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Latn-CS" sz="2800" dirty="0" smtClean="0"/>
              <a:t>Lica odgovorna za dodatnu profesionalnu pomoć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CS" sz="2800" dirty="0" smtClean="0"/>
              <a:t>Lica koja učestvuju u svakodnevnom, rutinskom radu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CS" sz="2800" dirty="0" smtClean="0"/>
              <a:t>Tehnička lica</a:t>
            </a:r>
            <a:endParaRPr lang="sr-Latn-CS" sz="2800" dirty="0"/>
          </a:p>
        </p:txBody>
      </p:sp>
      <p:grpSp>
        <p:nvGrpSpPr>
          <p:cNvPr id="5" name="Group 11"/>
          <p:cNvGrpSpPr/>
          <p:nvPr/>
        </p:nvGrpSpPr>
        <p:grpSpPr>
          <a:xfrm>
            <a:off x="539552" y="4852317"/>
            <a:ext cx="8280920" cy="1384995"/>
            <a:chOff x="539552" y="4852317"/>
            <a:chExt cx="8280920" cy="13849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9552" y="4852317"/>
              <a:ext cx="8280920" cy="13849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39552" y="4852317"/>
              <a:ext cx="8280920" cy="13849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2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IZMIŠLJANJE I KRIVOTVORENJE REZULTATA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557353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000" b="1" dirty="0" smtClean="0"/>
              <a:t>- </a:t>
            </a:r>
            <a:r>
              <a:rPr lang="en-US" sz="3000" b="1" dirty="0" err="1"/>
              <a:t>delovanje</a:t>
            </a:r>
            <a:r>
              <a:rPr lang="en-US" sz="3000" b="1" dirty="0"/>
              <a:t> </a:t>
            </a:r>
            <a:r>
              <a:rPr lang="en-US" sz="3000" b="1" dirty="0" err="1"/>
              <a:t>kojim</a:t>
            </a:r>
            <a:r>
              <a:rPr lang="en-US" sz="3000" b="1" dirty="0"/>
              <a:t> se </a:t>
            </a:r>
            <a:r>
              <a:rPr lang="en-US" sz="3000" b="1" dirty="0" err="1"/>
              <a:t>manipuliše</a:t>
            </a:r>
            <a:r>
              <a:rPr lang="en-US" sz="3000" b="1" dirty="0"/>
              <a:t> </a:t>
            </a:r>
            <a:r>
              <a:rPr lang="en-US" sz="3000" b="1" dirty="0" err="1"/>
              <a:t>predmetom</a:t>
            </a:r>
            <a:r>
              <a:rPr lang="en-US" sz="3000" b="1" dirty="0"/>
              <a:t>, </a:t>
            </a:r>
            <a:r>
              <a:rPr lang="en-US" sz="3000" b="1" dirty="0" err="1"/>
              <a:t>opremom</a:t>
            </a:r>
            <a:r>
              <a:rPr lang="en-US" sz="3000" b="1" dirty="0"/>
              <a:t> </a:t>
            </a:r>
            <a:r>
              <a:rPr lang="en-US" sz="3000" b="1" dirty="0" err="1"/>
              <a:t>ili</a:t>
            </a:r>
            <a:r>
              <a:rPr lang="en-US" sz="3000" b="1" dirty="0"/>
              <a:t> </a:t>
            </a:r>
            <a:r>
              <a:rPr lang="en-US" sz="3000" b="1" dirty="0" err="1"/>
              <a:t>procesom</a:t>
            </a:r>
            <a:r>
              <a:rPr lang="en-US" sz="3000" b="1" dirty="0"/>
              <a:t> </a:t>
            </a:r>
            <a:r>
              <a:rPr lang="en-US" sz="3000" b="1" dirty="0" err="1"/>
              <a:t>istraživanja</a:t>
            </a:r>
            <a:r>
              <a:rPr lang="en-US" sz="3000" b="1" dirty="0"/>
              <a:t>, </a:t>
            </a:r>
            <a:r>
              <a:rPr lang="en-US" sz="3000" b="1" dirty="0" err="1"/>
              <a:t>sa</a:t>
            </a:r>
            <a:r>
              <a:rPr lang="en-US" sz="3000" b="1" dirty="0"/>
              <a:t> </a:t>
            </a:r>
            <a:r>
              <a:rPr lang="en-US" sz="3000" b="1" dirty="0" err="1"/>
              <a:t>ciljem</a:t>
            </a:r>
            <a:r>
              <a:rPr lang="en-US" sz="3000" b="1" dirty="0"/>
              <a:t> da </a:t>
            </a:r>
            <a:r>
              <a:rPr lang="en-US" sz="3000" b="1" dirty="0" err="1"/>
              <a:t>rezultati</a:t>
            </a:r>
            <a:r>
              <a:rPr lang="en-US" sz="3000" b="1" dirty="0"/>
              <a:t> </a:t>
            </a:r>
            <a:r>
              <a:rPr lang="en-US" sz="3000" b="1" dirty="0" err="1"/>
              <a:t>naučnog</a:t>
            </a:r>
            <a:r>
              <a:rPr lang="en-US" sz="3000" b="1" dirty="0"/>
              <a:t> </a:t>
            </a:r>
            <a:r>
              <a:rPr lang="en-US" sz="3000" b="1" dirty="0" err="1"/>
              <a:t>istraživanja</a:t>
            </a:r>
            <a:r>
              <a:rPr lang="en-US" sz="3000" b="1" dirty="0"/>
              <a:t> </a:t>
            </a:r>
            <a:r>
              <a:rPr lang="en-US" sz="3000" b="1" dirty="0" err="1"/>
              <a:t>budu</a:t>
            </a:r>
            <a:r>
              <a:rPr lang="en-US" sz="3000" b="1" dirty="0"/>
              <a:t> </a:t>
            </a:r>
            <a:r>
              <a:rPr lang="en-US" sz="3000" b="1" dirty="0" err="1"/>
              <a:t>namerno</a:t>
            </a:r>
            <a:r>
              <a:rPr lang="en-US" sz="3000" b="1" dirty="0"/>
              <a:t> </a:t>
            </a:r>
            <a:r>
              <a:rPr lang="en-US" sz="3000" b="1" dirty="0" err="1"/>
              <a:t>podešeni</a:t>
            </a:r>
            <a:r>
              <a:rPr lang="en-US" sz="3000" b="1" dirty="0"/>
              <a:t> </a:t>
            </a:r>
            <a:r>
              <a:rPr lang="en-US" sz="3000" b="1" dirty="0" err="1"/>
              <a:t>ili</a:t>
            </a:r>
            <a:r>
              <a:rPr lang="en-US" sz="3000" b="1" dirty="0"/>
              <a:t> </a:t>
            </a:r>
            <a:r>
              <a:rPr lang="en-US" sz="3000" b="1" dirty="0" err="1"/>
              <a:t>tendenciozno</a:t>
            </a:r>
            <a:r>
              <a:rPr lang="en-US" sz="3000" b="1" dirty="0"/>
              <a:t> </a:t>
            </a:r>
            <a:r>
              <a:rPr lang="en-US" sz="3000" b="1" dirty="0" err="1"/>
              <a:t>protumačeni</a:t>
            </a:r>
            <a:r>
              <a:rPr lang="en-US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70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PREUZIMANJE FOTOGRAFIJA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7"/>
            <a:ext cx="4104456" cy="2873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318688" cy="2880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47160"/>
            <a:ext cx="3962400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9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1707" y="5373216"/>
            <a:ext cx="4104456" cy="43204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4725144"/>
            <a:ext cx="3816424" cy="64807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884368" y="5013176"/>
            <a:ext cx="50405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88024" y="5157192"/>
            <a:ext cx="295232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38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OTKRIVANJE PLAGIJATA</a:t>
            </a:r>
          </a:p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softveri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557353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000" b="1" dirty="0" smtClean="0"/>
              <a:t>- </a:t>
            </a:r>
            <a:r>
              <a:rPr lang="en-US" sz="3000" b="1" dirty="0" err="1"/>
              <a:t>alati</a:t>
            </a:r>
            <a:r>
              <a:rPr lang="en-US" sz="3000" b="1" dirty="0"/>
              <a:t> </a:t>
            </a:r>
            <a:r>
              <a:rPr lang="en-US" sz="3000" b="1" dirty="0" err="1"/>
              <a:t>koji</a:t>
            </a:r>
            <a:r>
              <a:rPr lang="en-US" sz="3000" b="1" dirty="0"/>
              <a:t> </a:t>
            </a:r>
            <a:r>
              <a:rPr lang="en-US" sz="3000" b="1" dirty="0" err="1"/>
              <a:t>lociraju</a:t>
            </a:r>
            <a:r>
              <a:rPr lang="en-US" sz="3000" b="1" dirty="0"/>
              <a:t> </a:t>
            </a:r>
            <a:r>
              <a:rPr lang="en-US" sz="3000" b="1" dirty="0" err="1"/>
              <a:t>slučajeve</a:t>
            </a:r>
            <a:r>
              <a:rPr lang="en-US" sz="3000" b="1" dirty="0"/>
              <a:t> </a:t>
            </a:r>
            <a:r>
              <a:rPr lang="en-US" sz="3000" b="1" dirty="0" err="1"/>
              <a:t>plagijarizma</a:t>
            </a:r>
            <a:r>
              <a:rPr lang="en-US" sz="3000" b="1" dirty="0"/>
              <a:t> u </a:t>
            </a:r>
            <a:r>
              <a:rPr lang="en-US" sz="3000" b="1" dirty="0" err="1"/>
              <a:t>tekstualnom</a:t>
            </a:r>
            <a:r>
              <a:rPr lang="en-US" sz="3000" b="1" dirty="0"/>
              <a:t> </a:t>
            </a:r>
            <a:r>
              <a:rPr lang="en-US" sz="3000" b="1" dirty="0" err="1" smtClean="0"/>
              <a:t>dokumentu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4005064"/>
            <a:ext cx="3960440" cy="18722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Porede</a:t>
            </a:r>
            <a:r>
              <a:rPr lang="sr-Latn-R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tekst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grupom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tekstova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koji su do tada objavljeni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8024" y="4005064"/>
            <a:ext cx="3960440" cy="18722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Porede</a:t>
            </a:r>
            <a:r>
              <a:rPr lang="sr-Latn-R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tekst sam za sebe tražeći razlike u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stilu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pisanja autora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87587">
            <a:off x="246317" y="2488834"/>
            <a:ext cx="9500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NISU KONAČNI POKAZATELJI</a:t>
            </a:r>
            <a:r>
              <a:rPr lang="sr-Latn-R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PROVERAVA ČOVEK!!!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2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OTKRIVANJE PLAGIJATA</a:t>
            </a:r>
          </a:p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softveri 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576" y="2741729"/>
            <a:ext cx="3096344" cy="411627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Chimpsky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CitePlag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CopyTracker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eTBLAST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Plagium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SeeSources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Plagiarism Checker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Viper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9592" y="2028039"/>
            <a:ext cx="2808312" cy="60887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Besplatni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08104" y="2028039"/>
            <a:ext cx="2664296" cy="60887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Komercijalni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4088" y="2769113"/>
            <a:ext cx="3096344" cy="411627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Ithenticate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Turnitin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Copyscape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Digimarc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Guardian</a:t>
            </a: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PlagTracker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PlagiarismDetect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PlagScan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Veriguide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Urkund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926"/>
            <a:ext cx="9144000" cy="5188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C00000"/>
                </a:solidFill>
              </a:rPr>
              <a:t>Primeri </a:t>
            </a:r>
            <a:r>
              <a:rPr lang="sr-Latn-RS" sz="2800" b="1" dirty="0" smtClean="0">
                <a:solidFill>
                  <a:srgbClr val="C00000"/>
                </a:solidFill>
              </a:rPr>
              <a:t>izveštaja o softverskoj proveri rada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8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156"/>
            <a:ext cx="9144000" cy="4357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C00000"/>
                </a:solidFill>
              </a:rPr>
              <a:t>Primeri </a:t>
            </a:r>
            <a:r>
              <a:rPr lang="sr-Latn-RS" sz="2800" b="1" dirty="0" smtClean="0">
                <a:solidFill>
                  <a:srgbClr val="C00000"/>
                </a:solidFill>
              </a:rPr>
              <a:t>izveštaja o softverskoj proveri rada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2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" y="0"/>
            <a:ext cx="911760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40" y="0"/>
            <a:ext cx="914634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23728" y="1219399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PLAGIJARIZAM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420888"/>
            <a:ext cx="8136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300" b="1" dirty="0" smtClean="0">
                <a:latin typeface="Arial" pitchFamily="34" charset="0"/>
                <a:cs typeface="Arial" pitchFamily="34" charset="0"/>
              </a:rPr>
              <a:t>- K</a:t>
            </a:r>
            <a:r>
              <a:rPr lang="vi-VN" sz="2300" b="1" dirty="0" smtClean="0">
                <a:latin typeface="Arial" pitchFamily="34" charset="0"/>
                <a:cs typeface="Arial" pitchFamily="34" charset="0"/>
              </a:rPr>
              <a:t>orišćenje tuđih reči</a:t>
            </a:r>
            <a:r>
              <a:rPr lang="sr-Latn-RS" sz="2300" b="1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vi-VN" sz="2300" b="1" dirty="0">
                <a:latin typeface="Arial" pitchFamily="34" charset="0"/>
                <a:cs typeface="Arial" pitchFamily="34" charset="0"/>
              </a:rPr>
              <a:t>ideja ili tuđeg rada, u celini ili delovima, bez navođenja izvornog autorstva ili izvornika, odnosno protivzakonito prisvajanje tuđih intelektualnih tvorevina i naučnih rezultata i njihovo prikazivanje kao </a:t>
            </a:r>
            <a:r>
              <a:rPr lang="vi-VN" sz="2300" b="1" dirty="0" smtClean="0">
                <a:latin typeface="Arial" pitchFamily="34" charset="0"/>
                <a:cs typeface="Arial" pitchFamily="34" charset="0"/>
              </a:rPr>
              <a:t>svojih</a:t>
            </a:r>
            <a:r>
              <a:rPr lang="sr-Latn-RS" sz="23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25144"/>
            <a:ext cx="813690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3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r-Latn-RS" sz="2300" b="1" dirty="0">
                <a:latin typeface="Arial" pitchFamily="34" charset="0"/>
                <a:cs typeface="Arial" pitchFamily="34" charset="0"/>
              </a:rPr>
              <a:t>P</a:t>
            </a:r>
            <a:r>
              <a:rPr lang="vi-VN" sz="2300" b="1" dirty="0" smtClean="0">
                <a:latin typeface="Arial" pitchFamily="34" charset="0"/>
                <a:cs typeface="Arial" pitchFamily="34" charset="0"/>
              </a:rPr>
              <a:t>risvajanje ideja, metoda ili pisanih reči drugih, bez ukazivanja na autora, s namerom da budu prikazani kao originalno delo</a:t>
            </a:r>
            <a:r>
              <a:rPr lang="sr-Latn-RS" sz="23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2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" y="0"/>
            <a:ext cx="915601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4" y="3906167"/>
            <a:ext cx="2307456" cy="22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5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1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19918"/>
            <a:ext cx="9144000" cy="5140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2" y="4005065"/>
            <a:ext cx="7996984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24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930025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904656"/>
          </a:xfrm>
        </p:spPr>
        <p:txBody>
          <a:bodyPr>
            <a:noAutofit/>
          </a:bodyPr>
          <a:lstStyle/>
          <a:p>
            <a:pPr algn="l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Preuzimanje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materijala i prikazivanje kao sopstvenog (intelektualna krađa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sr-Latn-CS" sz="2400" dirty="0">
                <a:latin typeface="Calibri" pitchFamily="34" charset="0"/>
                <a:cs typeface="Calibri" pitchFamily="34" charset="0"/>
              </a:rPr>
              <a:t/>
            </a:r>
            <a:br>
              <a:rPr lang="sr-Latn-CS" sz="2400" dirty="0">
                <a:latin typeface="Calibri" pitchFamily="34" charset="0"/>
                <a:cs typeface="Calibri" pitchFamily="34" charset="0"/>
              </a:rPr>
            </a:br>
            <a:r>
              <a:rPr lang="sr-Latn-CS" sz="9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CS" sz="900" dirty="0" smtClean="0">
                <a:latin typeface="Calibri" pitchFamily="34" charset="0"/>
                <a:cs typeface="Calibri" pitchFamily="34" charset="0"/>
              </a:rPr>
            </a:b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Kupovina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rada od druge osobe ili preuzimanje tuđeg rada sa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interneta</a:t>
            </a:r>
            <a:r>
              <a:rPr lang="sr-Latn-CS" sz="9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CS" sz="900" dirty="0" smtClean="0">
                <a:latin typeface="Calibri" pitchFamily="34" charset="0"/>
                <a:cs typeface="Calibri" pitchFamily="34" charset="0"/>
              </a:rPr>
            </a:br>
            <a:r>
              <a:rPr lang="sr-Latn-CS" sz="9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CS" sz="900" dirty="0" smtClean="0">
                <a:latin typeface="Calibri" pitchFamily="34" charset="0"/>
                <a:cs typeface="Calibri" pitchFamily="34" charset="0"/>
              </a:rPr>
            </a:b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Kopiranje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celog rada bez navođenja izvora</a:t>
            </a:r>
            <a:br>
              <a:rPr lang="vi-VN" sz="2400" dirty="0">
                <a:latin typeface="Calibri" pitchFamily="34" charset="0"/>
                <a:cs typeface="Calibri" pitchFamily="34" charset="0"/>
              </a:rPr>
            </a:br>
            <a:r>
              <a:rPr lang="sr-Latn-CS" sz="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CS" sz="800" dirty="0" smtClean="0">
                <a:latin typeface="Calibri" pitchFamily="34" charset="0"/>
                <a:cs typeface="Calibri" pitchFamily="34" charset="0"/>
              </a:rPr>
            </a:b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Potpisivanje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tuđeg teksta</a:t>
            </a:r>
            <a:br>
              <a:rPr lang="vi-VN" sz="2400" dirty="0">
                <a:latin typeface="Calibri" pitchFamily="34" charset="0"/>
                <a:cs typeface="Calibri" pitchFamily="34" charset="0"/>
              </a:rPr>
            </a:br>
            <a:r>
              <a:rPr lang="sr-Latn-CS" sz="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CS" sz="800" dirty="0" smtClean="0">
                <a:latin typeface="Calibri" pitchFamily="34" charset="0"/>
                <a:cs typeface="Calibri" pitchFamily="34" charset="0"/>
              </a:rPr>
            </a:b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5.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Autoplagijat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– preuzimanje teksta iz sopstvenog rada bez navođenja izvora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800" dirty="0">
                <a:latin typeface="Calibri" pitchFamily="34" charset="0"/>
                <a:cs typeface="Calibri" pitchFamily="34" charset="0"/>
              </a:rPr>
            </a:br>
            <a:r>
              <a:rPr lang="sr-Latn-CS" sz="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CS" sz="800" dirty="0" smtClean="0">
                <a:latin typeface="Calibri" pitchFamily="34" charset="0"/>
                <a:cs typeface="Calibri" pitchFamily="34" charset="0"/>
              </a:rPr>
            </a:b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6.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Plagijat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prevođenjem bez navođenja izvora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800" dirty="0">
                <a:latin typeface="Calibri" pitchFamily="34" charset="0"/>
                <a:cs typeface="Calibri" pitchFamily="34" charset="0"/>
              </a:rPr>
            </a:br>
            <a:r>
              <a:rPr lang="sr-Latn-CS" sz="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CS" sz="800" dirty="0" smtClean="0">
                <a:latin typeface="Calibri" pitchFamily="34" charset="0"/>
                <a:cs typeface="Calibri" pitchFamily="34" charset="0"/>
              </a:rPr>
            </a:b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7.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Parafraziranje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bez navođenja izvora</a:t>
            </a:r>
            <a:br>
              <a:rPr lang="vi-VN" sz="2400" dirty="0">
                <a:latin typeface="Calibri" pitchFamily="34" charset="0"/>
                <a:cs typeface="Calibri" pitchFamily="34" charset="0"/>
              </a:rPr>
            </a:br>
            <a:r>
              <a:rPr lang="sr-Latn-CS" sz="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CS" sz="800" dirty="0" smtClean="0">
                <a:latin typeface="Calibri" pitchFamily="34" charset="0"/>
                <a:cs typeface="Calibri" pitchFamily="34" charset="0"/>
              </a:rPr>
            </a:b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8.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Navođenje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tuđeg teksta bez citiranja</a:t>
            </a:r>
            <a:br>
              <a:rPr lang="vi-VN" sz="2400" dirty="0">
                <a:latin typeface="Calibri" pitchFamily="34" charset="0"/>
                <a:cs typeface="Calibri" pitchFamily="34" charset="0"/>
              </a:rPr>
            </a:br>
            <a:r>
              <a:rPr lang="sr-Latn-CS" sz="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CS" sz="800" dirty="0" smtClean="0">
                <a:latin typeface="Calibri" pitchFamily="34" charset="0"/>
                <a:cs typeface="Calibri" pitchFamily="34" charset="0"/>
              </a:rPr>
            </a:b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9. Nenamerni plagijarizam</a:t>
            </a:r>
            <a:endParaRPr lang="sr-Latn-C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77723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Tipovi plagijarizma</a:t>
            </a:r>
            <a:endParaRPr lang="sr-Latn-C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51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9592" y="260648"/>
            <a:ext cx="756084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5536" y="1427872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DOSLOVNO PREUZIMANJE</a:t>
            </a:r>
            <a:r>
              <a:rPr lang="sr-Latn-R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teksta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drugog autora, odnosno kopiranje iz elektronskih ili štampanih izvora, sa srpskog ili stranog jezika, u delovima ili celosti, bez navođenja imena autora i izvora iz kojeg je tekst preuzet, kao i bez jasnog obeležavanja preuzetog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dela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4485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b="1" dirty="0" smtClean="0">
                <a:solidFill>
                  <a:srgbClr val="C00000"/>
                </a:solidFill>
              </a:rPr>
              <a:t>NAČINI NASTANKA PLAGIJATA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444096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PREPRIČAVANJE</a:t>
            </a:r>
            <a:r>
              <a:rPr lang="sr-Latn-R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ili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sažimanje teksta drugog autora iz elektronskih ili štampanih izvora, sa srpskog ili stranog jezika, u delovima ili celosti, bez odgovarajućeg navođenja imena autora i izvora iz kojeg je tekst preuzet, kao i bez jasnog obeležavanja prepričanog dela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489356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PREDSTAVLJANJE</a:t>
            </a:r>
            <a:r>
              <a:rPr lang="sr-Latn-R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ideja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drugih autora kao svojih, bez odgovarajućeg navođenja imena autora, odnosno izvora iz koga je tekst preuzet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104980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ez navođenja imena autora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8312" y="4121204"/>
            <a:ext cx="5724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ez odgovarajućeg navođenja imena autora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827910"/>
            <a:ext cx="5724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odgovarajućeg navođenja imena autora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5494053"/>
            <a:ext cx="96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bez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1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" y="0"/>
            <a:ext cx="817959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-465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800" b="1" dirty="0" smtClean="0">
                <a:solidFill>
                  <a:srgbClr val="C00000"/>
                </a:solidFill>
              </a:rPr>
              <a:t>Pravilno citiranje tuđih radova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8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15343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SE MORA CITIRATI IZVOR?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err="1" smtClean="0"/>
              <a:t>Kada</a:t>
            </a:r>
            <a:r>
              <a:rPr lang="en-US" sz="3000" b="1" dirty="0" smtClean="0"/>
              <a:t> </a:t>
            </a:r>
            <a:r>
              <a:rPr lang="en-US" sz="3000" b="1" dirty="0" err="1"/>
              <a:t>stavite</a:t>
            </a:r>
            <a:r>
              <a:rPr lang="en-US" sz="3000" b="1" dirty="0"/>
              <a:t> </a:t>
            </a:r>
            <a:r>
              <a:rPr lang="en-US" sz="3000" b="1" dirty="0" err="1"/>
              <a:t>citat</a:t>
            </a:r>
            <a:r>
              <a:rPr lang="en-US" sz="3000" b="1" dirty="0"/>
              <a:t> pod </a:t>
            </a:r>
            <a:r>
              <a:rPr lang="en-US" sz="3000" b="1" dirty="0" err="1"/>
              <a:t>znake</a:t>
            </a:r>
            <a:r>
              <a:rPr lang="en-US" sz="3000" b="1" dirty="0"/>
              <a:t> </a:t>
            </a:r>
            <a:r>
              <a:rPr lang="en-US" sz="3000" b="1" dirty="0" err="1" smtClean="0"/>
              <a:t>navoda</a:t>
            </a:r>
            <a:endParaRPr lang="sr-Latn-RS" sz="3000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err="1" smtClean="0"/>
              <a:t>Kada</a:t>
            </a:r>
            <a:r>
              <a:rPr lang="en-US" sz="3000" b="1" dirty="0" smtClean="0"/>
              <a:t> </a:t>
            </a:r>
            <a:r>
              <a:rPr lang="en-US" sz="3000" b="1" dirty="0" err="1"/>
              <a:t>neke</a:t>
            </a:r>
            <a:r>
              <a:rPr lang="en-US" sz="3000" b="1" dirty="0"/>
              <a:t> </a:t>
            </a:r>
            <a:r>
              <a:rPr lang="en-US" sz="3000" b="1" dirty="0" err="1"/>
              <a:t>autorove</a:t>
            </a:r>
            <a:r>
              <a:rPr lang="en-US" sz="3000" b="1" dirty="0"/>
              <a:t> </a:t>
            </a:r>
            <a:r>
              <a:rPr lang="en-US" sz="3000" b="1" dirty="0" err="1"/>
              <a:t>reči</a:t>
            </a:r>
            <a:r>
              <a:rPr lang="en-US" sz="3000" b="1" dirty="0"/>
              <a:t> </a:t>
            </a:r>
            <a:r>
              <a:rPr lang="en-US" sz="3000" b="1" dirty="0" err="1"/>
              <a:t>zamenite</a:t>
            </a:r>
            <a:r>
              <a:rPr lang="en-US" sz="3000" b="1" dirty="0"/>
              <a:t> </a:t>
            </a:r>
            <a:r>
              <a:rPr lang="en-US" sz="3000" b="1" dirty="0" err="1" smtClean="0"/>
              <a:t>sinonimima</a:t>
            </a:r>
            <a:endParaRPr lang="sr-Latn-RS" sz="3000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err="1" smtClean="0"/>
              <a:t>Kada</a:t>
            </a:r>
            <a:r>
              <a:rPr lang="en-US" sz="3000" b="1" dirty="0" smtClean="0"/>
              <a:t> </a:t>
            </a:r>
            <a:r>
              <a:rPr lang="en-US" sz="3000" b="1" dirty="0" err="1"/>
              <a:t>kompletno</a:t>
            </a:r>
            <a:r>
              <a:rPr lang="en-US" sz="3000" b="1" dirty="0"/>
              <a:t> </a:t>
            </a:r>
            <a:r>
              <a:rPr lang="en-US" sz="3000" b="1" dirty="0" err="1"/>
              <a:t>parafrazirate</a:t>
            </a:r>
            <a:r>
              <a:rPr lang="en-US" sz="3000" b="1" dirty="0"/>
              <a:t> </a:t>
            </a:r>
            <a:r>
              <a:rPr lang="en-US" sz="3000" b="1" dirty="0" err="1"/>
              <a:t>ideje</a:t>
            </a:r>
            <a:r>
              <a:rPr lang="en-US" sz="3000" b="1" dirty="0"/>
              <a:t> </a:t>
            </a:r>
            <a:r>
              <a:rPr lang="sr-Latn-RS" sz="3000" b="1" dirty="0" smtClean="0"/>
              <a:t>iz reference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err="1" smtClean="0"/>
              <a:t>Kada</a:t>
            </a:r>
            <a:r>
              <a:rPr lang="en-US" sz="3000" b="1" dirty="0" smtClean="0"/>
              <a:t> </a:t>
            </a:r>
            <a:r>
              <a:rPr lang="en-US" sz="3000" b="1" dirty="0"/>
              <a:t>je </a:t>
            </a:r>
            <a:r>
              <a:rPr lang="en-US" sz="3000" b="1" dirty="0" err="1"/>
              <a:t>rečenica</a:t>
            </a:r>
            <a:r>
              <a:rPr lang="en-US" sz="3000" b="1" dirty="0"/>
              <a:t> </a:t>
            </a:r>
            <a:r>
              <a:rPr lang="en-US" sz="3000" b="1" dirty="0" err="1"/>
              <a:t>najvećim</a:t>
            </a:r>
            <a:r>
              <a:rPr lang="en-US" sz="3000" b="1" dirty="0"/>
              <a:t> </a:t>
            </a:r>
            <a:r>
              <a:rPr lang="en-US" sz="3000" b="1" dirty="0" err="1"/>
              <a:t>delom</a:t>
            </a:r>
            <a:r>
              <a:rPr lang="en-US" sz="3000" b="1" dirty="0"/>
              <a:t> </a:t>
            </a:r>
            <a:r>
              <a:rPr lang="en-US" sz="3000" b="1" dirty="0" err="1"/>
              <a:t>sastavljena</a:t>
            </a:r>
            <a:r>
              <a:rPr lang="en-US" sz="3000" b="1" dirty="0"/>
              <a:t> od </a:t>
            </a:r>
            <a:r>
              <a:rPr lang="en-US" sz="3000" b="1" dirty="0" err="1"/>
              <a:t>vaših</a:t>
            </a:r>
            <a:r>
              <a:rPr lang="en-US" sz="3000" b="1" dirty="0"/>
              <a:t> </a:t>
            </a:r>
            <a:r>
              <a:rPr lang="en-US" sz="3000" b="1" dirty="0" err="1"/>
              <a:t>misli</a:t>
            </a:r>
            <a:r>
              <a:rPr lang="en-US" sz="3000" b="1" dirty="0"/>
              <a:t>, </a:t>
            </a:r>
            <a:r>
              <a:rPr lang="en-US" sz="3000" b="1" dirty="0" err="1"/>
              <a:t>ali</a:t>
            </a:r>
            <a:r>
              <a:rPr lang="en-US" sz="3000" b="1" dirty="0"/>
              <a:t> </a:t>
            </a:r>
            <a:r>
              <a:rPr lang="en-US" sz="3000" b="1" dirty="0" err="1"/>
              <a:t>sadrži</a:t>
            </a:r>
            <a:r>
              <a:rPr lang="en-US" sz="3000" b="1" dirty="0"/>
              <a:t> </a:t>
            </a:r>
            <a:r>
              <a:rPr lang="en-US" sz="3000" b="1" dirty="0" err="1"/>
              <a:t>referencu</a:t>
            </a:r>
            <a:r>
              <a:rPr lang="en-US" sz="3000" b="1" dirty="0"/>
              <a:t> </a:t>
            </a:r>
            <a:r>
              <a:rPr lang="en-US" sz="3000" b="1" dirty="0" err="1"/>
              <a:t>na</a:t>
            </a:r>
            <a:r>
              <a:rPr lang="en-US" sz="3000" b="1" dirty="0"/>
              <a:t> </a:t>
            </a:r>
            <a:r>
              <a:rPr lang="en-US" sz="3000" b="1" dirty="0" err="1"/>
              <a:t>originalnu</a:t>
            </a:r>
            <a:r>
              <a:rPr lang="en-US" sz="3000" b="1" dirty="0"/>
              <a:t> </a:t>
            </a:r>
            <a:r>
              <a:rPr lang="en-US" sz="3000" b="1" dirty="0" err="1"/>
              <a:t>ideju</a:t>
            </a:r>
            <a:r>
              <a:rPr lang="en-US" sz="3000" b="1" dirty="0"/>
              <a:t> </a:t>
            </a:r>
            <a:r>
              <a:rPr lang="en-US" sz="3000" b="1" dirty="0" err="1" smtClean="0"/>
              <a:t>autora</a:t>
            </a:r>
            <a:endParaRPr lang="sr-Latn-RS" sz="3000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err="1" smtClean="0"/>
              <a:t>Kada</a:t>
            </a:r>
            <a:r>
              <a:rPr lang="en-US" sz="3000" b="1" dirty="0" smtClean="0"/>
              <a:t> </a:t>
            </a:r>
            <a:r>
              <a:rPr lang="en-US" sz="3000" b="1" dirty="0" err="1"/>
              <a:t>pomenete</a:t>
            </a:r>
            <a:r>
              <a:rPr lang="en-US" sz="3000" b="1" dirty="0"/>
              <a:t> </a:t>
            </a:r>
            <a:r>
              <a:rPr lang="en-US" sz="3000" b="1" dirty="0" err="1"/>
              <a:t>autorovo</a:t>
            </a:r>
            <a:r>
              <a:rPr lang="en-US" sz="3000" b="1" dirty="0"/>
              <a:t> </a:t>
            </a:r>
            <a:r>
              <a:rPr lang="en-US" sz="3000" b="1" dirty="0" err="1"/>
              <a:t>ime</a:t>
            </a:r>
            <a:r>
              <a:rPr lang="en-US" sz="3000" b="1" dirty="0"/>
              <a:t> u </a:t>
            </a:r>
            <a:r>
              <a:rPr lang="en-US" sz="3000" b="1" dirty="0" err="1" smtClean="0"/>
              <a:t>rečenici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88824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15343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AUTOPLAGIJAT - DUPLIKAT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31171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000" b="1" dirty="0" smtClean="0"/>
              <a:t>- </a:t>
            </a:r>
            <a:r>
              <a:rPr lang="en-US" sz="3000" b="1" dirty="0" err="1" smtClean="0"/>
              <a:t>ponovno</a:t>
            </a:r>
            <a:r>
              <a:rPr lang="en-US" sz="3000" b="1" dirty="0" smtClean="0"/>
              <a:t> </a:t>
            </a:r>
            <a:r>
              <a:rPr lang="en-US" sz="3000" b="1" dirty="0" err="1"/>
              <a:t>objavljivanje</a:t>
            </a:r>
            <a:r>
              <a:rPr lang="en-US" sz="3000" b="1" dirty="0"/>
              <a:t> </a:t>
            </a:r>
            <a:r>
              <a:rPr lang="en-US" sz="3000" b="1" dirty="0" err="1"/>
              <a:t>svog</a:t>
            </a:r>
            <a:r>
              <a:rPr lang="en-US" sz="3000" b="1" dirty="0"/>
              <a:t> </a:t>
            </a:r>
            <a:r>
              <a:rPr lang="en-US" sz="3000" b="1" dirty="0" err="1"/>
              <a:t>ranije</a:t>
            </a:r>
            <a:r>
              <a:rPr lang="en-US" sz="3000" b="1" dirty="0"/>
              <a:t> </a:t>
            </a:r>
            <a:r>
              <a:rPr lang="en-US" sz="3000" b="1" dirty="0" err="1"/>
              <a:t>objavljenog</a:t>
            </a:r>
            <a:r>
              <a:rPr lang="en-US" sz="3000" b="1" dirty="0"/>
              <a:t> </a:t>
            </a:r>
            <a:r>
              <a:rPr lang="en-US" sz="3000" b="1" dirty="0" err="1"/>
              <a:t>rada</a:t>
            </a:r>
            <a:r>
              <a:rPr lang="en-US" sz="3000" b="1" dirty="0"/>
              <a:t> </a:t>
            </a:r>
            <a:r>
              <a:rPr lang="en-US" sz="3000" b="1" dirty="0" err="1"/>
              <a:t>ili</a:t>
            </a:r>
            <a:r>
              <a:rPr lang="en-US" sz="3000" b="1" dirty="0"/>
              <a:t> </a:t>
            </a:r>
            <a:r>
              <a:rPr lang="en-US" sz="3000" b="1" dirty="0" err="1"/>
              <a:t>za</a:t>
            </a:r>
            <a:r>
              <a:rPr lang="en-US" sz="3000" b="1" dirty="0"/>
              <a:t> </a:t>
            </a:r>
            <a:r>
              <a:rPr lang="en-US" sz="3000" b="1" dirty="0" err="1"/>
              <a:t>drugu</a:t>
            </a:r>
            <a:r>
              <a:rPr lang="en-US" sz="3000" b="1" dirty="0"/>
              <a:t> </a:t>
            </a:r>
            <a:r>
              <a:rPr lang="en-US" sz="3000" b="1" dirty="0" err="1"/>
              <a:t>svrhu</a:t>
            </a:r>
            <a:r>
              <a:rPr lang="en-US" sz="3000" b="1" dirty="0"/>
              <a:t> </a:t>
            </a:r>
            <a:r>
              <a:rPr lang="en-US" sz="3000" b="1" dirty="0" err="1"/>
              <a:t>iskorišćenog</a:t>
            </a:r>
            <a:r>
              <a:rPr lang="en-US" sz="3000" b="1" dirty="0"/>
              <a:t> </a:t>
            </a:r>
            <a:r>
              <a:rPr lang="en-US" sz="3000" b="1" dirty="0" err="1"/>
              <a:t>rada</a:t>
            </a:r>
            <a:r>
              <a:rPr lang="en-US" sz="3000" b="1" dirty="0"/>
              <a:t> </a:t>
            </a:r>
            <a:r>
              <a:rPr lang="en-US" sz="3000" b="1" dirty="0" err="1"/>
              <a:t>kao</a:t>
            </a:r>
            <a:r>
              <a:rPr lang="en-US" sz="3000" b="1" dirty="0"/>
              <a:t> </a:t>
            </a:r>
            <a:r>
              <a:rPr lang="en-US" sz="3000" b="1" dirty="0" err="1"/>
              <a:t>novog</a:t>
            </a:r>
            <a:r>
              <a:rPr lang="en-US" sz="3000" b="1" dirty="0"/>
              <a:t> i </a:t>
            </a:r>
            <a:r>
              <a:rPr lang="en-US" sz="3000" b="1" dirty="0" err="1"/>
              <a:t>originalnog</a:t>
            </a:r>
            <a:r>
              <a:rPr lang="en-US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98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464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ETIKA I MORAL U PISANJU NAUČNO-ISTRAŽIVAČKOG RADA - plagijatorstvo i duplikati –  ili</vt:lpstr>
      <vt:lpstr>PowerPoint Presentation</vt:lpstr>
      <vt:lpstr>PowerPoint Presentation</vt:lpstr>
      <vt:lpstr>PowerPoint Presentation</vt:lpstr>
      <vt:lpstr>1. Preuzimanje materijala i prikazivanje kao sopstvenog (intelektualna krađa)  2. Kupovina rada od druge osobe ili preuzimanje tuđeg rada sa interneta  3. Kopiranje celog rada bez navođenja izvora  4. Potpisivanje tuđeg teksta  5. Autoplagijat – preuzimanje teksta iz sopstvenog rada bez navođenja izvora  6. Plagijat prevođenjem bez navođenja izvora  7. Parafraziranje bez navođenja izvora  8. Navođenje tuđeg teksta bez citiranja  9. Nenamerni plagijarizam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Učešće autora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I MORAL U PISANJU NAUČNO-ISTRAŽIVAČKOG RADA - plagijatorstvo i duplikati -</dc:title>
  <dc:creator>Vladimir</dc:creator>
  <cp:lastModifiedBy>Vladimir</cp:lastModifiedBy>
  <cp:revision>21</cp:revision>
  <dcterms:created xsi:type="dcterms:W3CDTF">2019-11-21T12:09:56Z</dcterms:created>
  <dcterms:modified xsi:type="dcterms:W3CDTF">2019-12-04T07:29:12Z</dcterms:modified>
</cp:coreProperties>
</file>